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8" r:id="rId2"/>
    <p:sldId id="265" r:id="rId3"/>
    <p:sldId id="256" r:id="rId4"/>
    <p:sldId id="257" r:id="rId5"/>
    <p:sldId id="259" r:id="rId6"/>
    <p:sldId id="260" r:id="rId7"/>
    <p:sldId id="264" r:id="rId8"/>
    <p:sldId id="263" r:id="rId9"/>
    <p:sldId id="266" r:id="rId10"/>
    <p:sldId id="267" r:id="rId11"/>
    <p:sldId id="268" r:id="rId12"/>
    <p:sldId id="269" r:id="rId13"/>
    <p:sldId id="262" r:id="rId14"/>
    <p:sldId id="261" r:id="rId15"/>
    <p:sldId id="270" r:id="rId16"/>
    <p:sldId id="271" r:id="rId17"/>
  </p:sldIdLst>
  <p:sldSz cx="9144000" cy="6858000" type="screen4x3"/>
  <p:notesSz cx="6858000" cy="9144000"/>
  <p:custDataLst>
    <p:tags r:id="rId1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46" autoAdjust="0"/>
    <p:restoredTop sz="94575" autoAdjust="0"/>
  </p:normalViewPr>
  <p:slideViewPr>
    <p:cSldViewPr>
      <p:cViewPr varScale="1">
        <p:scale>
          <a:sx n="51" d="100"/>
          <a:sy n="51" d="100"/>
        </p:scale>
        <p:origin x="-4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EE78CE3-7402-4888-8B1B-63247AA344BD}" type="datetimeFigureOut">
              <a:rPr lang="en-US"/>
              <a:pPr>
                <a:defRPr/>
              </a:pPr>
              <a:t>11/16/2010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82B3276-506F-4001-B1D1-2C767EF0EB9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0C12B3-02EF-4225-939F-684A2046D035}"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5C16BD3-5122-4926-800B-81C2BE5D4FD8}" type="slidenum">
              <a:rPr lang="en-US" smtClean="0"/>
              <a:pPr/>
              <a:t>13</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A3FE10-85AA-4E66-BA76-3310AD1B5ADC}" type="slidenum">
              <a:rPr lang="en-US" smtClean="0"/>
              <a:pPr/>
              <a:t>14</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8B6BC10-08F2-4F74-96A7-52D3842F2E4C}"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B7ECAA-4A3A-40CA-B6F1-3B8386CAC7CB}"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1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B8C0059-9D26-4539-8761-0B0668732149}"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AD080E-ED27-4934-A76D-0AC79ED5BE89}"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34FD5A-7FB1-4A36-AE9F-D91DF11641E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Affiliate members are CCCF and PACE</a:t>
            </a:r>
          </a:p>
          <a:p>
            <a:pPr eaLnBrk="1" hangingPunct="1">
              <a:spcBef>
                <a:spcPct val="0"/>
              </a:spcBef>
            </a:pPr>
            <a:r>
              <a:rPr lang="en-US" smtClean="0"/>
              <a:t>The </a:t>
            </a:r>
            <a:r>
              <a:rPr lang="en-US" b="1" smtClean="0"/>
              <a:t>Professional Association of Colorado Educators</a:t>
            </a:r>
            <a:r>
              <a:rPr lang="en-US" smtClean="0"/>
              <a:t> (</a:t>
            </a:r>
            <a:r>
              <a:rPr lang="en-US" b="1" smtClean="0"/>
              <a:t>PACE</a:t>
            </a:r>
            <a:r>
              <a:rPr lang="en-US" smtClean="0"/>
              <a:t>) is a Colorado-based, non-profit, professional educator association, dedicated to the academic and personal growth of every student. PACE is committed to advancing the teaching profession through personal growth, professional development, advocacy and protection, as well as promoting educational excellence. </a:t>
            </a:r>
          </a:p>
        </p:txBody>
      </p:sp>
      <p:sp>
        <p:nvSpPr>
          <p:cNvPr id="27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B26E9BC-68AF-4D0D-8C75-BCDF540719E4}"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6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857524E-B732-488D-B0F9-4EA1BB16224E}"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wrap="square" numCol="1" anchor="t" anchorCtr="0" compatLnSpc="1">
            <a:prstTxWarp prst="textNoShape">
              <a:avLst/>
            </a:prstTxWarp>
          </a:bodyPr>
          <a:lstStyle/>
          <a:p>
            <a:r>
              <a:rPr lang="en-US" smtClean="0"/>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9EA6DE4C-F315-4EC7-AC19-A3D3D899304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FED75D5-8F7C-41A5-8056-F3FB1EAAF35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5658916-DD17-4D65-8983-FDE00DA00E9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BCFC16F-D61F-4609-8AAE-C65AE5E1AEE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0B6335E9-086E-4171-B1AB-BFF2C001F3A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A7DAADE9-7BDF-4E15-815A-846F11031CF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7977FFA9-6C67-42A5-86EB-4728CEEC83A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1C93C6EB-3469-4E3F-A89A-79475EE7EAE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AA1662B-3692-4EB5-941E-E20E0EC4F15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4959DB38-FEC7-4634-A3D4-0D87093BA654}"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A68ED352-4FF5-4862-B8B1-2AAB6B95380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3128D8A2-76E5-47AC-9F7C-EABE8D0A0B0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7" r:id="rId3"/>
    <p:sldLayoutId id="2147483698" r:id="rId4"/>
    <p:sldLayoutId id="2147483699" r:id="rId5"/>
    <p:sldLayoutId id="2147483700" r:id="rId6"/>
    <p:sldLayoutId id="2147483694" r:id="rId7"/>
    <p:sldLayoutId id="2147483701" r:id="rId8"/>
    <p:sldLayoutId id="2147483702" r:id="rId9"/>
    <p:sldLayoutId id="2147483693" r:id="rId10"/>
    <p:sldLayoutId id="2147483692"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oloradocyberschools.org/index.php"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eaLnBrk="1" fontAlgn="auto" hangingPunct="1">
              <a:spcAft>
                <a:spcPts val="0"/>
              </a:spcAft>
              <a:defRPr/>
            </a:pPr>
            <a:r>
              <a:rPr lang="en-US" dirty="0" smtClean="0"/>
              <a:t>Collegial Collaboration in a Competitive Environment</a:t>
            </a:r>
            <a:endParaRPr lang="en-US" dirty="0"/>
          </a:p>
        </p:txBody>
      </p:sp>
      <p:sp>
        <p:nvSpPr>
          <p:cNvPr id="14338" name="Subtitle 2"/>
          <p:cNvSpPr>
            <a:spLocks noGrp="1"/>
          </p:cNvSpPr>
          <p:nvPr>
            <p:ph type="subTitle" idx="1"/>
          </p:nvPr>
        </p:nvSpPr>
        <p:spPr>
          <a:xfrm>
            <a:off x="228600" y="5943600"/>
            <a:ext cx="4876800" cy="519113"/>
          </a:xfrm>
        </p:spPr>
        <p:txBody>
          <a:bodyPr/>
          <a:lstStyle/>
          <a:p>
            <a:pPr marR="0" eaLnBrk="1" hangingPunct="1"/>
            <a:r>
              <a:rPr lang="en-US" sz="1800" smtClean="0"/>
              <a:t>http://coloradocyberschools.org/</a:t>
            </a:r>
          </a:p>
        </p:txBody>
      </p:sp>
      <p:pic>
        <p:nvPicPr>
          <p:cNvPr id="14339" name="Picture 2" descr="logo">
            <a:hlinkClick r:id="rId3"/>
          </p:cNvPr>
          <p:cNvPicPr>
            <a:picLocks noChangeAspect="1" noChangeArrowheads="1"/>
          </p:cNvPicPr>
          <p:nvPr/>
        </p:nvPicPr>
        <p:blipFill>
          <a:blip r:embed="rId4"/>
          <a:srcRect/>
          <a:stretch>
            <a:fillRect/>
          </a:stretch>
        </p:blipFill>
        <p:spPr bwMode="auto">
          <a:xfrm>
            <a:off x="685800" y="4572000"/>
            <a:ext cx="4038600" cy="12573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en-US" smtClean="0">
                <a:effectLst>
                  <a:outerShdw blurRad="38100" dist="38100" dir="2700000" algn="tl">
                    <a:srgbClr val="C0C0C0"/>
                  </a:outerShdw>
                </a:effectLst>
              </a:rPr>
              <a:t>What have we grown to be?</a:t>
            </a:r>
          </a:p>
        </p:txBody>
      </p:sp>
      <p:sp>
        <p:nvSpPr>
          <p:cNvPr id="31746" name="Rectangle 3"/>
          <p:cNvSpPr>
            <a:spLocks noGrp="1"/>
          </p:cNvSpPr>
          <p:nvPr>
            <p:ph type="body" idx="1"/>
          </p:nvPr>
        </p:nvSpPr>
        <p:spPr/>
        <p:txBody>
          <a:bodyPr/>
          <a:lstStyle/>
          <a:p>
            <a:r>
              <a:rPr lang="en-US" smtClean="0"/>
              <a:t>Resource for members</a:t>
            </a:r>
          </a:p>
          <a:p>
            <a:r>
              <a:rPr lang="en-US" smtClean="0"/>
              <a:t>Resource for researchers</a:t>
            </a:r>
          </a:p>
          <a:p>
            <a:r>
              <a:rPr lang="en-US" smtClean="0"/>
              <a:t>Resource for families seeking educational option</a:t>
            </a:r>
          </a:p>
          <a:p>
            <a:r>
              <a:rPr lang="en-US" smtClean="0"/>
              <a:t>Resource for those who want to really learn about a variety of online educational models</a:t>
            </a:r>
          </a:p>
          <a:p>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en-US" sz="3700" smtClean="0">
                <a:effectLst/>
              </a:rPr>
              <a:t>Why Choose Collaboration?</a:t>
            </a:r>
            <a:br>
              <a:rPr lang="en-US" sz="3700" smtClean="0">
                <a:effectLst/>
              </a:rPr>
            </a:br>
            <a:r>
              <a:rPr lang="en-US" sz="3700" smtClean="0">
                <a:effectLst/>
              </a:rPr>
              <a:t> Why not Competition?</a:t>
            </a:r>
          </a:p>
        </p:txBody>
      </p:sp>
      <p:sp>
        <p:nvSpPr>
          <p:cNvPr id="32770" name="Rectangle 3"/>
          <p:cNvSpPr>
            <a:spLocks noGrp="1"/>
          </p:cNvSpPr>
          <p:nvPr>
            <p:ph type="body" idx="1"/>
          </p:nvPr>
        </p:nvSpPr>
        <p:spPr/>
        <p:txBody>
          <a:bodyPr/>
          <a:lstStyle/>
          <a:p>
            <a:r>
              <a:rPr lang="en-US" smtClean="0"/>
              <a:t>Identify the student populations that can best be served by each offering.</a:t>
            </a:r>
          </a:p>
          <a:p>
            <a:r>
              <a:rPr lang="en-US" smtClean="0"/>
              <a:t>Recognize that families have the right to choose the educational model that best fits their student/family needs.</a:t>
            </a:r>
          </a:p>
          <a:p>
            <a:r>
              <a:rPr lang="en-US" smtClean="0"/>
              <a:t>Support families in getting the best fit for their students.</a:t>
            </a:r>
          </a:p>
          <a:p>
            <a:r>
              <a:rPr lang="en-US" smtClean="0"/>
              <a:t>Basic premise is that there is sufficient students to be served by all members.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en-US" smtClean="0">
                <a:effectLst/>
              </a:rPr>
              <a:t>Shared Activities</a:t>
            </a:r>
          </a:p>
        </p:txBody>
      </p:sp>
      <p:sp>
        <p:nvSpPr>
          <p:cNvPr id="33794" name="Rectangle 3"/>
          <p:cNvSpPr>
            <a:spLocks noGrp="1"/>
          </p:cNvSpPr>
          <p:nvPr>
            <p:ph type="body" idx="1"/>
          </p:nvPr>
        </p:nvSpPr>
        <p:spPr/>
        <p:txBody>
          <a:bodyPr/>
          <a:lstStyle/>
          <a:p>
            <a:r>
              <a:rPr lang="en-US" smtClean="0"/>
              <a:t>Schools share approaches as to how to best educate state decision makers </a:t>
            </a:r>
          </a:p>
          <a:p>
            <a:r>
              <a:rPr lang="en-US" smtClean="0"/>
              <a:t>Schools come together to provide PD for teachers </a:t>
            </a:r>
          </a:p>
          <a:p>
            <a:r>
              <a:rPr lang="en-US" smtClean="0"/>
              <a:t>School leaders identify common obstacles facing the families they serve and look for ways to leverage in combination</a:t>
            </a:r>
          </a:p>
          <a:p>
            <a:r>
              <a:rPr lang="en-US" smtClean="0"/>
              <a:t>Activities for families that can be common such as Red Ribbon Week and Day at the Capitol</a:t>
            </a:r>
          </a:p>
          <a:p>
            <a:endParaRPr 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Content Placeholder 1"/>
          <p:cNvSpPr>
            <a:spLocks noGrp="1"/>
          </p:cNvSpPr>
          <p:nvPr>
            <p:ph idx="1"/>
          </p:nvPr>
        </p:nvSpPr>
        <p:spPr>
          <a:xfrm>
            <a:off x="457200" y="1447800"/>
            <a:ext cx="8229600" cy="4525963"/>
          </a:xfrm>
        </p:spPr>
        <p:txBody>
          <a:bodyPr/>
          <a:lstStyle/>
          <a:p>
            <a:pPr eaLnBrk="1" hangingPunct="1"/>
            <a:endParaRPr lang="en-US" smtClean="0"/>
          </a:p>
        </p:txBody>
      </p:sp>
      <p:sp>
        <p:nvSpPr>
          <p:cNvPr id="3" name="Title 2"/>
          <p:cNvSpPr>
            <a:spLocks noGrp="1"/>
          </p:cNvSpPr>
          <p:nvPr>
            <p:ph type="title"/>
          </p:nvPr>
        </p:nvSpPr>
        <p:spPr/>
        <p:txBody>
          <a:bodyPr/>
          <a:lstStyle/>
          <a:p>
            <a:pPr eaLnBrk="1" fontAlgn="auto" hangingPunct="1">
              <a:spcAft>
                <a:spcPts val="0"/>
              </a:spcAft>
              <a:defRPr/>
            </a:pPr>
            <a:endParaRPr lang="en-US" dirty="0"/>
          </a:p>
        </p:txBody>
      </p:sp>
      <p:pic>
        <p:nvPicPr>
          <p:cNvPr id="35843" name="Picture 4" descr="IMG_1897"/>
          <p:cNvPicPr>
            <a:picLocks noChangeAspect="1" noChangeArrowheads="1"/>
          </p:cNvPicPr>
          <p:nvPr/>
        </p:nvPicPr>
        <p:blipFill>
          <a:blip r:embed="rId3"/>
          <a:srcRect/>
          <a:stretch>
            <a:fillRect/>
          </a:stretch>
        </p:blipFill>
        <p:spPr bwMode="auto">
          <a:xfrm>
            <a:off x="-3717925" y="-2789238"/>
            <a:ext cx="16581438" cy="1243647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Content Placeholder 1"/>
          <p:cNvSpPr>
            <a:spLocks noGrp="1"/>
          </p:cNvSpPr>
          <p:nvPr>
            <p:ph idx="1"/>
          </p:nvPr>
        </p:nvSpPr>
        <p:spPr/>
        <p:txBody>
          <a:bodyPr/>
          <a:lstStyle/>
          <a:p>
            <a:pPr eaLnBrk="1" hangingPunct="1"/>
            <a:endParaRPr lang="en-US" smtClean="0"/>
          </a:p>
        </p:txBody>
      </p:sp>
      <p:sp>
        <p:nvSpPr>
          <p:cNvPr id="3" name="Title 2"/>
          <p:cNvSpPr>
            <a:spLocks noGrp="1"/>
          </p:cNvSpPr>
          <p:nvPr>
            <p:ph type="title"/>
          </p:nvPr>
        </p:nvSpPr>
        <p:spPr/>
        <p:txBody>
          <a:bodyPr/>
          <a:lstStyle/>
          <a:p>
            <a:pPr eaLnBrk="1" fontAlgn="auto" hangingPunct="1">
              <a:spcAft>
                <a:spcPts val="0"/>
              </a:spcAft>
              <a:defRPr/>
            </a:pPr>
            <a:endParaRPr lang="en-US" dirty="0"/>
          </a:p>
        </p:txBody>
      </p:sp>
      <p:pic>
        <p:nvPicPr>
          <p:cNvPr id="37891" name="Picture 4" descr="IMG_1899"/>
          <p:cNvPicPr>
            <a:picLocks noChangeAspect="1" noChangeArrowheads="1"/>
          </p:cNvPicPr>
          <p:nvPr/>
        </p:nvPicPr>
        <p:blipFill>
          <a:blip r:embed="rId3"/>
          <a:srcRect/>
          <a:stretch>
            <a:fillRect/>
          </a:stretch>
        </p:blipFill>
        <p:spPr bwMode="auto">
          <a:xfrm>
            <a:off x="-3717925" y="-2789238"/>
            <a:ext cx="16581438" cy="1243647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endParaRPr lang="en-US" smtClean="0">
              <a:effectLst/>
            </a:endParaRPr>
          </a:p>
        </p:txBody>
      </p:sp>
      <p:sp>
        <p:nvSpPr>
          <p:cNvPr id="39938" name="Rectangle 3"/>
          <p:cNvSpPr>
            <a:spLocks noGrp="1"/>
          </p:cNvSpPr>
          <p:nvPr>
            <p:ph type="body" idx="1"/>
          </p:nvPr>
        </p:nvSpPr>
        <p:spPr/>
        <p:txBody>
          <a:bodyPr/>
          <a:lstStyle/>
          <a:p>
            <a:endParaRPr lang="en-US" smtClean="0"/>
          </a:p>
        </p:txBody>
      </p:sp>
      <p:pic>
        <p:nvPicPr>
          <p:cNvPr id="39939" name="Picture 4" descr="IMG_1901"/>
          <p:cNvPicPr>
            <a:picLocks noChangeAspect="1" noChangeArrowheads="1"/>
          </p:cNvPicPr>
          <p:nvPr/>
        </p:nvPicPr>
        <p:blipFill>
          <a:blip r:embed="rId2"/>
          <a:srcRect/>
          <a:stretch>
            <a:fillRect/>
          </a:stretch>
        </p:blipFill>
        <p:spPr bwMode="auto">
          <a:xfrm>
            <a:off x="-3717925" y="-2789238"/>
            <a:ext cx="16581438" cy="1243647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en-US" smtClean="0">
                <a:effectLst/>
              </a:rPr>
              <a:t>What are the pitfalls?</a:t>
            </a:r>
          </a:p>
        </p:txBody>
      </p:sp>
      <p:sp>
        <p:nvSpPr>
          <p:cNvPr id="40962" name="Rectangle 3"/>
          <p:cNvSpPr>
            <a:spLocks noGrp="1"/>
          </p:cNvSpPr>
          <p:nvPr>
            <p:ph type="body" idx="1"/>
          </p:nvPr>
        </p:nvSpPr>
        <p:spPr/>
        <p:txBody>
          <a:bodyPr/>
          <a:lstStyle/>
          <a:p>
            <a:r>
              <a:rPr lang="en-US" smtClean="0"/>
              <a:t>The organization is a volunteer organization </a:t>
            </a:r>
          </a:p>
          <a:p>
            <a:r>
              <a:rPr lang="en-US" smtClean="0"/>
              <a:t>Officers are also leaders in their schools-burnout</a:t>
            </a:r>
          </a:p>
          <a:p>
            <a:r>
              <a:rPr lang="en-US" smtClean="0"/>
              <a:t>Dues are used to benefit families of member schools</a:t>
            </a:r>
          </a:p>
          <a:p>
            <a:r>
              <a:rPr lang="en-US" smtClean="0"/>
              <a:t>Requires significant effort and trust with a focus on what is best for the students served across the community of members</a:t>
            </a:r>
          </a:p>
          <a:p>
            <a:r>
              <a:rPr lang="en-US" smtClean="0"/>
              <a:t>Benefits versus Cost to members always in review and must stay in balance</a:t>
            </a:r>
          </a:p>
          <a:p>
            <a:pPr>
              <a:buFont typeface="Wingdings 3" pitchFamily="18" charset="2"/>
              <a:buNone/>
            </a:pPr>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1"/>
          <p:cNvSpPr>
            <a:spLocks noGrp="1"/>
          </p:cNvSpPr>
          <p:nvPr>
            <p:ph idx="1"/>
          </p:nvPr>
        </p:nvSpPr>
        <p:spPr>
          <a:xfrm>
            <a:off x="228600" y="1481138"/>
            <a:ext cx="8458200" cy="4525962"/>
          </a:xfrm>
        </p:spPr>
        <p:txBody>
          <a:bodyPr/>
          <a:lstStyle/>
          <a:p>
            <a:pPr eaLnBrk="1" hangingPunct="1"/>
            <a:r>
              <a:rPr lang="en-US" smtClean="0"/>
              <a:t>Sarah Ault- </a:t>
            </a:r>
            <a:r>
              <a:rPr lang="en-US" sz="2000" smtClean="0"/>
              <a:t>Colorado Connections Academy</a:t>
            </a:r>
          </a:p>
          <a:p>
            <a:pPr eaLnBrk="1" hangingPunct="1"/>
            <a:r>
              <a:rPr lang="en-US" smtClean="0"/>
              <a:t>Leanna Christians- </a:t>
            </a:r>
            <a:r>
              <a:rPr lang="en-US" sz="2000" smtClean="0"/>
              <a:t>Branson School Online</a:t>
            </a:r>
          </a:p>
          <a:p>
            <a:pPr eaLnBrk="1" hangingPunct="1"/>
            <a:r>
              <a:rPr lang="en-US" smtClean="0"/>
              <a:t>Lori Cooney- </a:t>
            </a:r>
            <a:r>
              <a:rPr lang="en-US" sz="2000" smtClean="0"/>
              <a:t>Colorado Coalition of Cyberschool Families</a:t>
            </a:r>
          </a:p>
          <a:p>
            <a:pPr eaLnBrk="1" hangingPunct="1"/>
            <a:r>
              <a:rPr lang="en-US" smtClean="0"/>
              <a:t>Heather O’Mara- </a:t>
            </a:r>
            <a:r>
              <a:rPr lang="en-US" sz="2000" smtClean="0"/>
              <a:t>HOPE Online Learning Academy Co-Op</a:t>
            </a:r>
          </a:p>
        </p:txBody>
      </p:sp>
      <p:sp>
        <p:nvSpPr>
          <p:cNvPr id="3" name="Title 2"/>
          <p:cNvSpPr>
            <a:spLocks noGrp="1"/>
          </p:cNvSpPr>
          <p:nvPr>
            <p:ph type="title"/>
          </p:nvPr>
        </p:nvSpPr>
        <p:spPr/>
        <p:txBody>
          <a:bodyPr/>
          <a:lstStyle/>
          <a:p>
            <a:pPr eaLnBrk="1" fontAlgn="auto" hangingPunct="1">
              <a:spcAft>
                <a:spcPts val="0"/>
              </a:spcAft>
              <a:defRPr/>
            </a:pPr>
            <a:r>
              <a:rPr lang="en-US" dirty="0" smtClean="0"/>
              <a:t>Panel Introductions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6" descr="bransonHEADER"/>
          <p:cNvPicPr>
            <a:picLocks noGrp="1" noChangeAspect="1" noChangeArrowheads="1"/>
          </p:cNvPicPr>
          <p:nvPr>
            <p:ph type="ctrTitle" idx="4294967295"/>
          </p:nvPr>
        </p:nvPicPr>
        <p:blipFill>
          <a:blip r:embed="rId3"/>
          <a:srcRect/>
          <a:stretch>
            <a:fillRect/>
          </a:stretch>
        </p:blipFill>
        <p:spPr bwMode="auto">
          <a:xfrm>
            <a:off x="0" y="381000"/>
            <a:ext cx="6135688" cy="1081088"/>
          </a:xfrm>
        </p:spPr>
      </p:pic>
      <p:sp>
        <p:nvSpPr>
          <p:cNvPr id="18434" name="Rectangle 3"/>
          <p:cNvSpPr>
            <a:spLocks noGrp="1" noChangeArrowheads="1"/>
          </p:cNvSpPr>
          <p:nvPr>
            <p:ph type="subTitle" idx="4294967295"/>
          </p:nvPr>
        </p:nvSpPr>
        <p:spPr>
          <a:xfrm>
            <a:off x="0" y="1676400"/>
            <a:ext cx="6400800" cy="3810000"/>
          </a:xfrm>
        </p:spPr>
        <p:txBody>
          <a:bodyPr/>
          <a:lstStyle/>
          <a:p>
            <a:pPr eaLnBrk="1" hangingPunct="1">
              <a:lnSpc>
                <a:spcPct val="80000"/>
              </a:lnSpc>
            </a:pPr>
            <a:r>
              <a:rPr lang="en-US" sz="1400" b="1" smtClean="0"/>
              <a:t>2001</a:t>
            </a:r>
          </a:p>
          <a:p>
            <a:pPr eaLnBrk="1" hangingPunct="1">
              <a:lnSpc>
                <a:spcPct val="80000"/>
              </a:lnSpc>
            </a:pPr>
            <a:r>
              <a:rPr lang="en-US" sz="1400" smtClean="0"/>
              <a:t>Established by the School Board of Branson School District RE-82</a:t>
            </a:r>
          </a:p>
          <a:p>
            <a:pPr eaLnBrk="1" hangingPunct="1">
              <a:lnSpc>
                <a:spcPct val="80000"/>
              </a:lnSpc>
            </a:pPr>
            <a:endParaRPr lang="en-US" sz="1400" smtClean="0"/>
          </a:p>
          <a:p>
            <a:pPr eaLnBrk="1" hangingPunct="1">
              <a:lnSpc>
                <a:spcPct val="80000"/>
              </a:lnSpc>
            </a:pPr>
            <a:r>
              <a:rPr lang="en-US" sz="1400" b="1" smtClean="0"/>
              <a:t>Vision</a:t>
            </a:r>
          </a:p>
          <a:p>
            <a:pPr eaLnBrk="1" hangingPunct="1">
              <a:lnSpc>
                <a:spcPct val="80000"/>
              </a:lnSpc>
            </a:pPr>
            <a:r>
              <a:rPr lang="en-US" sz="1400" smtClean="0"/>
              <a:t>Lead innovation in education for the state of Colorado and nationally to serve generations of young people.</a:t>
            </a:r>
          </a:p>
          <a:p>
            <a:pPr eaLnBrk="1" hangingPunct="1">
              <a:lnSpc>
                <a:spcPct val="80000"/>
              </a:lnSpc>
            </a:pPr>
            <a:endParaRPr lang="en-US" sz="1400" smtClean="0"/>
          </a:p>
          <a:p>
            <a:pPr eaLnBrk="1" hangingPunct="1">
              <a:lnSpc>
                <a:spcPct val="80000"/>
              </a:lnSpc>
            </a:pPr>
            <a:r>
              <a:rPr lang="en-US" sz="1400" b="1" smtClean="0"/>
              <a:t>Population served</a:t>
            </a:r>
          </a:p>
          <a:p>
            <a:pPr eaLnBrk="1" hangingPunct="1">
              <a:lnSpc>
                <a:spcPct val="80000"/>
              </a:lnSpc>
            </a:pPr>
            <a:r>
              <a:rPr lang="en-US" sz="1400" smtClean="0"/>
              <a:t>Currently we serve 400 K-12 students statewide.</a:t>
            </a:r>
          </a:p>
          <a:p>
            <a:pPr eaLnBrk="1" hangingPunct="1">
              <a:lnSpc>
                <a:spcPct val="80000"/>
              </a:lnSpc>
            </a:pPr>
            <a:endParaRPr lang="en-US" sz="1400" smtClean="0"/>
          </a:p>
          <a:p>
            <a:pPr eaLnBrk="1" hangingPunct="1">
              <a:lnSpc>
                <a:spcPct val="80000"/>
              </a:lnSpc>
            </a:pPr>
            <a:r>
              <a:rPr lang="en-US" sz="1400" b="1" smtClean="0"/>
              <a:t>Delivery Model</a:t>
            </a:r>
          </a:p>
          <a:p>
            <a:pPr eaLnBrk="1" hangingPunct="1">
              <a:lnSpc>
                <a:spcPct val="80000"/>
              </a:lnSpc>
            </a:pPr>
            <a:r>
              <a:rPr lang="en-US" sz="1400" smtClean="0"/>
              <a:t>Virtual  teacher instruction both synchronous and asynchronous delivered through the web in the home.</a:t>
            </a:r>
          </a:p>
          <a:p>
            <a:pPr eaLnBrk="1" hangingPunct="1">
              <a:lnSpc>
                <a:spcPct val="80000"/>
              </a:lnSpc>
            </a:pPr>
            <a:endParaRPr lang="en-US" sz="1400" smtClean="0"/>
          </a:p>
          <a:p>
            <a:pPr eaLnBrk="1" hangingPunct="1">
              <a:lnSpc>
                <a:spcPct val="80000"/>
              </a:lnSpc>
            </a:pPr>
            <a:r>
              <a:rPr lang="en-US" sz="1400" b="1" smtClean="0"/>
              <a:t>Staff to student ratio</a:t>
            </a:r>
          </a:p>
          <a:p>
            <a:pPr eaLnBrk="1" hangingPunct="1">
              <a:lnSpc>
                <a:spcPct val="80000"/>
              </a:lnSpc>
            </a:pPr>
            <a:r>
              <a:rPr lang="en-US" sz="1400" smtClean="0"/>
              <a:t>1 Highly Qualified instructor  to 24 students.</a:t>
            </a:r>
          </a:p>
          <a:p>
            <a:pPr eaLnBrk="1" hangingPunct="1">
              <a:lnSpc>
                <a:spcPct val="80000"/>
              </a:lnSpc>
            </a:pPr>
            <a:endParaRPr lang="en-US" sz="1400" smtClean="0"/>
          </a:p>
        </p:txBody>
      </p:sp>
      <p:sp>
        <p:nvSpPr>
          <p:cNvPr id="18435" name="AutoShape 5"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
        <p:nvSpPr>
          <p:cNvPr id="18436" name="AutoShape 7"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
        <p:nvSpPr>
          <p:cNvPr id="18437" name="AutoShape 9"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
        <p:nvSpPr>
          <p:cNvPr id="18438" name="AutoShape 11"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
        <p:nvSpPr>
          <p:cNvPr id="18439" name="AutoShape 13"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
        <p:nvSpPr>
          <p:cNvPr id="18440" name="AutoShape 15" descr="image002"/>
          <p:cNvSpPr>
            <a:spLocks noChangeAspect="1" noChangeArrowheads="1"/>
          </p:cNvSpPr>
          <p:nvPr/>
        </p:nvSpPr>
        <p:spPr bwMode="auto">
          <a:xfrm>
            <a:off x="127000" y="46038"/>
            <a:ext cx="3190875" cy="1314450"/>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365760" indent="-256032" eaLnBrk="1" fontAlgn="auto" hangingPunct="1">
              <a:lnSpc>
                <a:spcPct val="80000"/>
              </a:lnSpc>
              <a:spcAft>
                <a:spcPts val="0"/>
              </a:spcAft>
              <a:buFont typeface="Wingdings 3"/>
              <a:buNone/>
              <a:defRPr/>
            </a:pPr>
            <a:r>
              <a:rPr lang="en-US" sz="1800" b="1" dirty="0" smtClean="0"/>
              <a:t>2002</a:t>
            </a:r>
          </a:p>
          <a:p>
            <a:pPr marL="365760" indent="-256032" eaLnBrk="1" fontAlgn="auto" hangingPunct="1">
              <a:lnSpc>
                <a:spcPct val="80000"/>
              </a:lnSpc>
              <a:spcAft>
                <a:spcPts val="0"/>
              </a:spcAft>
              <a:buFont typeface="Wingdings 3"/>
              <a:buNone/>
              <a:defRPr/>
            </a:pPr>
            <a:r>
              <a:rPr lang="en-US" sz="1800" dirty="0" smtClean="0"/>
              <a:t>Established as a full-time online contract school.  Currently contracting with Mapleton Public Schools. </a:t>
            </a:r>
          </a:p>
          <a:p>
            <a:pPr marL="365760" indent="-256032" eaLnBrk="1" fontAlgn="auto" hangingPunct="1">
              <a:lnSpc>
                <a:spcPct val="80000"/>
              </a:lnSpc>
              <a:spcAft>
                <a:spcPts val="0"/>
              </a:spcAft>
              <a:buFont typeface="Wingdings 3"/>
              <a:buNone/>
              <a:defRPr/>
            </a:pPr>
            <a:endParaRPr lang="en-US" sz="1800" dirty="0" smtClean="0"/>
          </a:p>
          <a:p>
            <a:pPr marL="365760" indent="-256032" eaLnBrk="1" fontAlgn="auto" hangingPunct="1">
              <a:lnSpc>
                <a:spcPct val="80000"/>
              </a:lnSpc>
              <a:spcAft>
                <a:spcPts val="0"/>
              </a:spcAft>
              <a:buFont typeface="Wingdings 3"/>
              <a:buNone/>
              <a:defRPr/>
            </a:pPr>
            <a:r>
              <a:rPr lang="en-US" sz="1800" b="1" dirty="0" smtClean="0"/>
              <a:t>Who we are</a:t>
            </a:r>
          </a:p>
          <a:p>
            <a:pPr marL="365760" indent="-256032" eaLnBrk="1" fontAlgn="auto" hangingPunct="1">
              <a:lnSpc>
                <a:spcPct val="80000"/>
              </a:lnSpc>
              <a:spcAft>
                <a:spcPts val="0"/>
              </a:spcAft>
              <a:buFont typeface="Wingdings 3"/>
              <a:buNone/>
              <a:defRPr/>
            </a:pPr>
            <a:r>
              <a:rPr lang="en-US" sz="1800" dirty="0" smtClean="0"/>
              <a:t>Connections Academy is a national provider of K-12 online education.  Colorado is one of 19 schools.  </a:t>
            </a:r>
          </a:p>
          <a:p>
            <a:pPr marL="365760" indent="-256032" eaLnBrk="1" fontAlgn="auto" hangingPunct="1">
              <a:lnSpc>
                <a:spcPct val="80000"/>
              </a:lnSpc>
              <a:spcAft>
                <a:spcPts val="0"/>
              </a:spcAft>
              <a:buFont typeface="Wingdings 3"/>
              <a:buNone/>
              <a:defRPr/>
            </a:pPr>
            <a:endParaRPr lang="en-US" sz="1800" dirty="0" smtClean="0"/>
          </a:p>
          <a:p>
            <a:pPr marL="365760" indent="-256032" eaLnBrk="1" fontAlgn="auto" hangingPunct="1">
              <a:lnSpc>
                <a:spcPct val="80000"/>
              </a:lnSpc>
              <a:spcAft>
                <a:spcPts val="0"/>
              </a:spcAft>
              <a:buFont typeface="Wingdings 3"/>
              <a:buNone/>
              <a:defRPr/>
            </a:pPr>
            <a:r>
              <a:rPr lang="en-US" sz="1800" b="1" dirty="0" smtClean="0"/>
              <a:t>Population served</a:t>
            </a:r>
          </a:p>
          <a:p>
            <a:pPr marL="365760" indent="-256032" eaLnBrk="1" fontAlgn="auto" hangingPunct="1">
              <a:lnSpc>
                <a:spcPct val="80000"/>
              </a:lnSpc>
              <a:spcAft>
                <a:spcPts val="0"/>
              </a:spcAft>
              <a:buFont typeface="Wingdings 3"/>
              <a:buNone/>
              <a:defRPr/>
            </a:pPr>
            <a:r>
              <a:rPr lang="en-US" sz="1800" dirty="0" smtClean="0"/>
              <a:t>Currently we serve 1,400 K-12 students statewide.</a:t>
            </a:r>
          </a:p>
          <a:p>
            <a:pPr marL="365760" indent="-256032" eaLnBrk="1" fontAlgn="auto" hangingPunct="1">
              <a:lnSpc>
                <a:spcPct val="80000"/>
              </a:lnSpc>
              <a:spcAft>
                <a:spcPts val="0"/>
              </a:spcAft>
              <a:buFont typeface="Wingdings 3"/>
              <a:buNone/>
              <a:defRPr/>
            </a:pPr>
            <a:endParaRPr lang="en-US" sz="1800" dirty="0" smtClean="0"/>
          </a:p>
          <a:p>
            <a:pPr marL="365760" indent="-256032" eaLnBrk="1" fontAlgn="auto" hangingPunct="1">
              <a:lnSpc>
                <a:spcPct val="80000"/>
              </a:lnSpc>
              <a:spcAft>
                <a:spcPts val="0"/>
              </a:spcAft>
              <a:buFont typeface="Wingdings 3"/>
              <a:buNone/>
              <a:defRPr/>
            </a:pPr>
            <a:r>
              <a:rPr lang="en-US" sz="1800" b="1" dirty="0" smtClean="0"/>
              <a:t>Delivery Model</a:t>
            </a:r>
          </a:p>
          <a:p>
            <a:pPr marL="365760" indent="-256032" eaLnBrk="1" fontAlgn="auto" hangingPunct="1">
              <a:lnSpc>
                <a:spcPct val="80000"/>
              </a:lnSpc>
              <a:spcAft>
                <a:spcPts val="0"/>
              </a:spcAft>
              <a:buFont typeface="Wingdings 3"/>
              <a:buNone/>
              <a:defRPr/>
            </a:pPr>
            <a:r>
              <a:rPr lang="en-US" sz="1800" dirty="0" smtClean="0"/>
              <a:t>Virtual  teacher instruction both synchronous and asynchronous delivered through the web in the home.  Majority of the teachers work from an office in the Denver metro area. </a:t>
            </a:r>
          </a:p>
          <a:p>
            <a:pPr marL="365760" indent="-256032" eaLnBrk="1" fontAlgn="auto" hangingPunct="1">
              <a:lnSpc>
                <a:spcPct val="80000"/>
              </a:lnSpc>
              <a:spcAft>
                <a:spcPts val="0"/>
              </a:spcAft>
              <a:buFont typeface="Wingdings 3"/>
              <a:buNone/>
              <a:defRPr/>
            </a:pPr>
            <a:endParaRPr lang="en-US" sz="1800" dirty="0" smtClean="0"/>
          </a:p>
          <a:p>
            <a:pPr marL="365760" indent="-256032" eaLnBrk="1" fontAlgn="auto" hangingPunct="1">
              <a:lnSpc>
                <a:spcPct val="80000"/>
              </a:lnSpc>
              <a:spcAft>
                <a:spcPts val="0"/>
              </a:spcAft>
              <a:buFont typeface="Wingdings 3"/>
              <a:buNone/>
              <a:defRPr/>
            </a:pPr>
            <a:r>
              <a:rPr lang="en-US" sz="1800" b="1" dirty="0" smtClean="0"/>
              <a:t>Staff to student ratio</a:t>
            </a:r>
          </a:p>
          <a:p>
            <a:pPr marL="365760" indent="-256032" eaLnBrk="1" fontAlgn="auto" hangingPunct="1">
              <a:lnSpc>
                <a:spcPct val="80000"/>
              </a:lnSpc>
              <a:spcAft>
                <a:spcPts val="0"/>
              </a:spcAft>
              <a:buFont typeface="Wingdings 3"/>
              <a:buNone/>
              <a:defRPr/>
            </a:pPr>
            <a:r>
              <a:rPr lang="en-US" sz="1800" dirty="0" smtClean="0"/>
              <a:t>1 Highly Qualified instructor  to 30 students.</a:t>
            </a:r>
          </a:p>
          <a:p>
            <a:pPr marL="365760" indent="-256032" eaLnBrk="1" fontAlgn="auto" hangingPunct="1">
              <a:spcAft>
                <a:spcPts val="0"/>
              </a:spcAft>
              <a:buFont typeface="Wingdings 3"/>
              <a:buChar char=""/>
              <a:defRPr/>
            </a:pPr>
            <a:endParaRPr lang="en-US" dirty="0"/>
          </a:p>
        </p:txBody>
      </p:sp>
      <p:pic>
        <p:nvPicPr>
          <p:cNvPr id="20482" name="Picture 1"/>
          <p:cNvPicPr>
            <a:picLocks noChangeAspect="1" noChangeArrowheads="1"/>
          </p:cNvPicPr>
          <p:nvPr/>
        </p:nvPicPr>
        <p:blipFill>
          <a:blip r:embed="rId3"/>
          <a:srcRect/>
          <a:stretch>
            <a:fillRect/>
          </a:stretch>
        </p:blipFill>
        <p:spPr bwMode="auto">
          <a:xfrm>
            <a:off x="609600" y="381000"/>
            <a:ext cx="3067050" cy="9525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Content Placeholder 1"/>
          <p:cNvSpPr>
            <a:spLocks noGrp="1"/>
          </p:cNvSpPr>
          <p:nvPr>
            <p:ph idx="1"/>
          </p:nvPr>
        </p:nvSpPr>
        <p:spPr/>
        <p:txBody>
          <a:bodyPr/>
          <a:lstStyle/>
          <a:p>
            <a:pPr eaLnBrk="1" hangingPunct="1"/>
            <a:r>
              <a:rPr lang="en-US" sz="1600" b="1" smtClean="0"/>
              <a:t> 2005</a:t>
            </a:r>
            <a:r>
              <a:rPr lang="en-US" sz="1600" smtClean="0"/>
              <a:t>  </a:t>
            </a:r>
          </a:p>
          <a:p>
            <a:pPr lvl="1" eaLnBrk="1" hangingPunct="1"/>
            <a:r>
              <a:rPr lang="en-US" sz="1400" smtClean="0"/>
              <a:t>Established as a full-time  online school </a:t>
            </a:r>
          </a:p>
          <a:p>
            <a:pPr lvl="1" eaLnBrk="1" hangingPunct="1"/>
            <a:r>
              <a:rPr lang="en-US" sz="1400" smtClean="0"/>
              <a:t>Currently chartered by the Douglas County School District</a:t>
            </a:r>
          </a:p>
          <a:p>
            <a:pPr eaLnBrk="1" hangingPunct="1"/>
            <a:r>
              <a:rPr lang="en-US" sz="1400" b="1" smtClean="0"/>
              <a:t>Vision</a:t>
            </a:r>
          </a:p>
          <a:p>
            <a:pPr lvl="1" eaLnBrk="1" hangingPunct="1"/>
            <a:r>
              <a:rPr lang="en-US" sz="1400" smtClean="0"/>
              <a:t>Recognizing that all students learn differently, Hope Online students access their online school at a Hope Online Learning Center where they are supported by dedicated and experienced teachers and mentors.</a:t>
            </a:r>
          </a:p>
          <a:p>
            <a:pPr eaLnBrk="1" hangingPunct="1"/>
            <a:r>
              <a:rPr lang="en-US" sz="1400" b="1" smtClean="0"/>
              <a:t>Students</a:t>
            </a:r>
          </a:p>
          <a:p>
            <a:pPr lvl="1" eaLnBrk="1" hangingPunct="1"/>
            <a:r>
              <a:rPr lang="en-US" sz="1400" smtClean="0"/>
              <a:t>Hope Online currently serves 3,000 k-12 students at 50 Learning Centers statewide.</a:t>
            </a:r>
          </a:p>
          <a:p>
            <a:pPr lvl="1" eaLnBrk="1" hangingPunct="1"/>
            <a:r>
              <a:rPr lang="en-US" sz="1400" smtClean="0"/>
              <a:t>79% of students are minority and over 55% qualify for FRL.</a:t>
            </a:r>
          </a:p>
          <a:p>
            <a:pPr eaLnBrk="1" hangingPunct="1"/>
            <a:r>
              <a:rPr lang="en-US" sz="1400" b="1" smtClean="0"/>
              <a:t>Delivery Model</a:t>
            </a:r>
          </a:p>
          <a:p>
            <a:pPr lvl="1" eaLnBrk="1" hangingPunct="1"/>
            <a:r>
              <a:rPr lang="en-US" sz="1400" smtClean="0"/>
              <a:t>Students of Hope Online attend Learning Centers, operated by  a variety of community-based organizations.  </a:t>
            </a:r>
          </a:p>
          <a:p>
            <a:pPr lvl="1" eaLnBrk="1" hangingPunct="1"/>
            <a:r>
              <a:rPr lang="en-US" sz="1400" smtClean="0"/>
              <a:t>Hope Online students access standards-based curricula , receiving synchronous and asynchronous instruction, in an adult-supported environment. </a:t>
            </a:r>
          </a:p>
          <a:p>
            <a:pPr eaLnBrk="1" hangingPunct="1"/>
            <a:r>
              <a:rPr lang="en-US" sz="1400" b="1" smtClean="0"/>
              <a:t>Staff to Student Ratio</a:t>
            </a:r>
          </a:p>
          <a:p>
            <a:pPr lvl="1" eaLnBrk="1" hangingPunct="1"/>
            <a:r>
              <a:rPr lang="en-US" sz="1400" smtClean="0"/>
              <a:t>1 licensed teacher for every 100 students </a:t>
            </a:r>
          </a:p>
          <a:p>
            <a:pPr lvl="1" eaLnBrk="1" hangingPunct="1"/>
            <a:r>
              <a:rPr lang="en-US" sz="1400" smtClean="0"/>
              <a:t>1 qualified mentor for every 18 students</a:t>
            </a:r>
          </a:p>
          <a:p>
            <a:pPr eaLnBrk="1" hangingPunct="1"/>
            <a:endParaRPr lang="en-US" smtClean="0"/>
          </a:p>
          <a:p>
            <a:pPr eaLnBrk="1" hangingPunct="1"/>
            <a:endParaRPr lang="en-US" smtClean="0"/>
          </a:p>
          <a:p>
            <a:pPr eaLnBrk="1" hangingPunct="1"/>
            <a:endParaRPr lang="en-US" smtClean="0"/>
          </a:p>
        </p:txBody>
      </p:sp>
      <p:sp>
        <p:nvSpPr>
          <p:cNvPr id="3" name="Title 2"/>
          <p:cNvSpPr>
            <a:spLocks noGrp="1"/>
          </p:cNvSpPr>
          <p:nvPr>
            <p:ph type="title"/>
          </p:nvPr>
        </p:nvSpPr>
        <p:spPr/>
        <p:txBody>
          <a:bodyPr/>
          <a:lstStyle/>
          <a:p>
            <a:pPr eaLnBrk="1" fontAlgn="auto" hangingPunct="1">
              <a:spcAft>
                <a:spcPts val="0"/>
              </a:spcAft>
              <a:defRPr/>
            </a:pPr>
            <a:r>
              <a:rPr lang="en-US" dirty="0" smtClean="0"/>
              <a:t>    </a:t>
            </a:r>
            <a:endParaRPr lang="en-US" dirty="0"/>
          </a:p>
        </p:txBody>
      </p:sp>
      <p:pic>
        <p:nvPicPr>
          <p:cNvPr id="22531" name="Picture 5" descr="Hope Online Logo.jpg"/>
          <p:cNvPicPr>
            <a:picLocks noChangeAspect="1"/>
          </p:cNvPicPr>
          <p:nvPr/>
        </p:nvPicPr>
        <p:blipFill>
          <a:blip r:embed="rId3"/>
          <a:srcRect/>
          <a:stretch>
            <a:fillRect/>
          </a:stretch>
        </p:blipFill>
        <p:spPr bwMode="auto">
          <a:xfrm>
            <a:off x="457200" y="228600"/>
            <a:ext cx="2819400" cy="1196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Content Placeholder 1"/>
          <p:cNvSpPr>
            <a:spLocks noGrp="1"/>
          </p:cNvSpPr>
          <p:nvPr>
            <p:ph idx="1"/>
          </p:nvPr>
        </p:nvSpPr>
        <p:spPr/>
        <p:txBody>
          <a:bodyPr/>
          <a:lstStyle/>
          <a:p>
            <a:pPr eaLnBrk="1" hangingPunct="1">
              <a:buFont typeface="Wingdings" pitchFamily="2" charset="2"/>
              <a:buChar char="v"/>
            </a:pPr>
            <a:r>
              <a:rPr lang="en-US" smtClean="0"/>
              <a:t>The Colorado Coalition of Cyberschool Families is group of dedicated parents who have come together to be powerful and vocal advocates for cyberschools and online learning in Colorado.</a:t>
            </a:r>
          </a:p>
          <a:p>
            <a:pPr eaLnBrk="1" hangingPunct="1">
              <a:buFont typeface="Wingdings" pitchFamily="2" charset="2"/>
              <a:buChar char="v"/>
            </a:pPr>
            <a:r>
              <a:rPr lang="en-US" smtClean="0"/>
              <a:t>Protecting choice in public education.</a:t>
            </a:r>
          </a:p>
          <a:p>
            <a:pPr eaLnBrk="1" hangingPunct="1">
              <a:buFont typeface="Wingdings 3" pitchFamily="18" charset="2"/>
              <a:buNone/>
            </a:pPr>
            <a:endParaRPr lang="en-US" smtClean="0"/>
          </a:p>
          <a:p>
            <a:pPr eaLnBrk="1" hangingPunct="1">
              <a:buFont typeface="Wingdings 3" pitchFamily="18" charset="2"/>
              <a:buNone/>
            </a:pPr>
            <a:r>
              <a:rPr lang="en-US" smtClean="0"/>
              <a:t>					</a:t>
            </a:r>
          </a:p>
          <a:p>
            <a:pPr eaLnBrk="1" hangingPunct="1"/>
            <a:endParaRPr lang="en-US" smtClean="0"/>
          </a:p>
          <a:p>
            <a:pPr eaLnBrk="1" hangingPunct="1"/>
            <a:endParaRPr lang="en-US" smtClean="0"/>
          </a:p>
        </p:txBody>
      </p:sp>
      <p:sp>
        <p:nvSpPr>
          <p:cNvPr id="3" name="Title 2"/>
          <p:cNvSpPr>
            <a:spLocks noGrp="1"/>
          </p:cNvSpPr>
          <p:nvPr>
            <p:ph type="title"/>
          </p:nvPr>
        </p:nvSpPr>
        <p:spPr/>
        <p:txBody>
          <a:bodyPr/>
          <a:lstStyle/>
          <a:p>
            <a:pPr eaLnBrk="1" fontAlgn="auto" hangingPunct="1">
              <a:spcAft>
                <a:spcPts val="0"/>
              </a:spcAft>
              <a:defRPr/>
            </a:pPr>
            <a:r>
              <a:rPr lang="en-US" dirty="0" err="1" smtClean="0"/>
              <a:t>Cyberfamilies</a:t>
            </a:r>
            <a:endParaRPr lang="en-US" dirty="0"/>
          </a:p>
        </p:txBody>
      </p:sp>
      <p:pic>
        <p:nvPicPr>
          <p:cNvPr id="24579" name="Picture 5"/>
          <p:cNvPicPr>
            <a:picLocks noChangeAspect="1"/>
          </p:cNvPicPr>
          <p:nvPr/>
        </p:nvPicPr>
        <p:blipFill>
          <a:blip r:embed="rId3"/>
          <a:srcRect/>
          <a:stretch>
            <a:fillRect/>
          </a:stretch>
        </p:blipFill>
        <p:spPr bwMode="auto">
          <a:xfrm>
            <a:off x="5181600" y="4438650"/>
            <a:ext cx="3657600" cy="21717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ontent Placeholder 1"/>
          <p:cNvSpPr>
            <a:spLocks noGrp="1"/>
          </p:cNvSpPr>
          <p:nvPr>
            <p:ph idx="1"/>
          </p:nvPr>
        </p:nvSpPr>
        <p:spPr/>
        <p:txBody>
          <a:bodyPr/>
          <a:lstStyle/>
          <a:p>
            <a:pPr eaLnBrk="1" hangingPunct="1">
              <a:lnSpc>
                <a:spcPct val="70000"/>
              </a:lnSpc>
            </a:pPr>
            <a:r>
              <a:rPr lang="en-US" sz="2500" smtClean="0"/>
              <a:t>Branson School Online </a:t>
            </a:r>
          </a:p>
          <a:p>
            <a:pPr eaLnBrk="1" hangingPunct="1">
              <a:lnSpc>
                <a:spcPct val="70000"/>
              </a:lnSpc>
            </a:pPr>
            <a:r>
              <a:rPr lang="en-US" sz="2500" smtClean="0"/>
              <a:t>Colorado Connections Academy </a:t>
            </a:r>
          </a:p>
          <a:p>
            <a:pPr eaLnBrk="1" hangingPunct="1">
              <a:lnSpc>
                <a:spcPct val="70000"/>
              </a:lnSpc>
            </a:pPr>
            <a:r>
              <a:rPr lang="en-US" sz="2500" smtClean="0"/>
              <a:t>Colorado Virtual Academy (COVA) </a:t>
            </a:r>
          </a:p>
          <a:p>
            <a:pPr eaLnBrk="1" hangingPunct="1">
              <a:lnSpc>
                <a:spcPct val="70000"/>
              </a:lnSpc>
            </a:pPr>
            <a:r>
              <a:rPr lang="en-US" sz="2500" smtClean="0"/>
              <a:t>Guided Online Academy Learning Academy (GOAL) </a:t>
            </a:r>
          </a:p>
          <a:p>
            <a:pPr eaLnBrk="1" hangingPunct="1">
              <a:lnSpc>
                <a:spcPct val="70000"/>
              </a:lnSpc>
            </a:pPr>
            <a:r>
              <a:rPr lang="en-US" sz="2500" smtClean="0"/>
              <a:t>Hope Online Learning Academy Co-Op (Hope Online) </a:t>
            </a:r>
          </a:p>
          <a:p>
            <a:pPr eaLnBrk="1" hangingPunct="1">
              <a:lnSpc>
                <a:spcPct val="70000"/>
              </a:lnSpc>
            </a:pPr>
            <a:r>
              <a:rPr lang="en-US" sz="2500" smtClean="0"/>
              <a:t>Insight School </a:t>
            </a:r>
          </a:p>
          <a:p>
            <a:pPr eaLnBrk="1" hangingPunct="1">
              <a:lnSpc>
                <a:spcPct val="70000"/>
              </a:lnSpc>
            </a:pPr>
            <a:r>
              <a:rPr lang="en-US" sz="2500" smtClean="0"/>
              <a:t>Karval Online Education </a:t>
            </a:r>
          </a:p>
          <a:p>
            <a:pPr eaLnBrk="1" hangingPunct="1">
              <a:lnSpc>
                <a:spcPct val="70000"/>
              </a:lnSpc>
            </a:pPr>
            <a:r>
              <a:rPr lang="en-US" sz="2500" smtClean="0"/>
              <a:t>Monte Vista On-Line Academy </a:t>
            </a:r>
          </a:p>
          <a:p>
            <a:pPr eaLnBrk="1" hangingPunct="1">
              <a:lnSpc>
                <a:spcPct val="70000"/>
              </a:lnSpc>
            </a:pPr>
            <a:endParaRPr lang="en-US" sz="2500" smtClean="0"/>
          </a:p>
          <a:p>
            <a:pPr eaLnBrk="1" hangingPunct="1">
              <a:lnSpc>
                <a:spcPct val="70000"/>
              </a:lnSpc>
            </a:pPr>
            <a:r>
              <a:rPr lang="en-US" sz="2500" i="1" smtClean="0"/>
              <a:t>Colorado Coalition of Cyberfamilies</a:t>
            </a:r>
          </a:p>
          <a:p>
            <a:pPr eaLnBrk="1" hangingPunct="1">
              <a:lnSpc>
                <a:spcPct val="70000"/>
              </a:lnSpc>
            </a:pPr>
            <a:r>
              <a:rPr lang="en-US" sz="2500" i="1" smtClean="0"/>
              <a:t>PACE</a:t>
            </a:r>
          </a:p>
          <a:p>
            <a:pPr eaLnBrk="1" hangingPunct="1">
              <a:lnSpc>
                <a:spcPct val="70000"/>
              </a:lnSpc>
            </a:pPr>
            <a:endParaRPr lang="en-US" sz="2500" i="1" smtClean="0"/>
          </a:p>
          <a:p>
            <a:pPr eaLnBrk="1" hangingPunct="1">
              <a:lnSpc>
                <a:spcPct val="70000"/>
              </a:lnSpc>
            </a:pPr>
            <a:endParaRPr lang="en-US" sz="2500" smtClean="0"/>
          </a:p>
        </p:txBody>
      </p:sp>
      <p:sp>
        <p:nvSpPr>
          <p:cNvPr id="3" name="Title 2"/>
          <p:cNvSpPr>
            <a:spLocks noGrp="1"/>
          </p:cNvSpPr>
          <p:nvPr>
            <p:ph type="title"/>
          </p:nvPr>
        </p:nvSpPr>
        <p:spPr/>
        <p:txBody>
          <a:bodyPr/>
          <a:lstStyle/>
          <a:p>
            <a:pPr eaLnBrk="1" fontAlgn="auto" hangingPunct="1">
              <a:spcAft>
                <a:spcPts val="0"/>
              </a:spcAft>
              <a:defRPr/>
            </a:pPr>
            <a:r>
              <a:rPr lang="en-US" dirty="0" smtClean="0"/>
              <a:t>Members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406900"/>
          </a:xfrm>
        </p:spPr>
        <p:txBody>
          <a:bodyPr>
            <a:normAutofit fontScale="92500"/>
          </a:bodyPr>
          <a:lstStyle/>
          <a:p>
            <a:pPr marL="365760" indent="-256032" eaLnBrk="1" fontAlgn="auto" hangingPunct="1">
              <a:spcAft>
                <a:spcPts val="0"/>
              </a:spcAft>
              <a:buFont typeface="Wingdings 3"/>
              <a:buChar char=""/>
              <a:defRPr/>
            </a:pPr>
            <a:r>
              <a:rPr lang="en-US" dirty="0" smtClean="0"/>
              <a:t>The Colorado </a:t>
            </a:r>
            <a:r>
              <a:rPr lang="en-US" dirty="0" err="1" smtClean="0"/>
              <a:t>Cyberschools</a:t>
            </a:r>
            <a:r>
              <a:rPr lang="en-US" dirty="0" smtClean="0"/>
              <a:t> Association (CCA) cooperatively assists </a:t>
            </a:r>
            <a:r>
              <a:rPr lang="en-US" dirty="0" err="1" smtClean="0"/>
              <a:t>cyberschools</a:t>
            </a:r>
            <a:r>
              <a:rPr lang="en-US" dirty="0" smtClean="0"/>
              <a:t> in providing a high-quality education to online students by sharing information about effective online education and program management, promoting studies that improve the quality of online programs, improving access to online programs, working with appropriate agencies to improve enrollment and attendance processes, and collaborating to address geographic issues inherent to online learning.</a:t>
            </a:r>
          </a:p>
          <a:p>
            <a:pPr marL="365760" indent="-256032" eaLnBrk="1" fontAlgn="auto" hangingPunct="1">
              <a:spcAft>
                <a:spcPts val="0"/>
              </a:spcAft>
              <a:buFont typeface="Wingdings 3"/>
              <a:buChar char=""/>
              <a:defRPr/>
            </a:pPr>
            <a:endParaRPr lang="en-US" dirty="0"/>
          </a:p>
        </p:txBody>
      </p:sp>
      <p:sp>
        <p:nvSpPr>
          <p:cNvPr id="3" name="Title 2"/>
          <p:cNvSpPr>
            <a:spLocks noGrp="1"/>
          </p:cNvSpPr>
          <p:nvPr>
            <p:ph type="title"/>
          </p:nvPr>
        </p:nvSpPr>
        <p:spPr>
          <a:xfrm>
            <a:off x="457200" y="274638"/>
            <a:ext cx="8229600" cy="1630362"/>
          </a:xfrm>
        </p:spPr>
        <p:txBody>
          <a:bodyPr/>
          <a:lstStyle/>
          <a:p>
            <a:pPr eaLnBrk="1" fontAlgn="auto" hangingPunct="1">
              <a:spcAft>
                <a:spcPts val="0"/>
              </a:spcAft>
              <a:defRPr/>
            </a:pPr>
            <a:r>
              <a:rPr lang="en-US" dirty="0" smtClean="0"/>
              <a:t>What we do</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r>
              <a:rPr lang="en-US" smtClean="0">
                <a:effectLst/>
              </a:rPr>
              <a:t>Why was CCA Established?</a:t>
            </a:r>
          </a:p>
        </p:txBody>
      </p:sp>
      <p:sp>
        <p:nvSpPr>
          <p:cNvPr id="30722" name="Rectangle 3"/>
          <p:cNvSpPr>
            <a:spLocks noGrp="1"/>
          </p:cNvSpPr>
          <p:nvPr>
            <p:ph type="body" idx="1"/>
          </p:nvPr>
        </p:nvSpPr>
        <p:spPr/>
        <p:txBody>
          <a:bodyPr/>
          <a:lstStyle/>
          <a:p>
            <a:r>
              <a:rPr lang="en-US" smtClean="0"/>
              <a:t>Pioneers in the advancement of Online Education in the state of Colorado</a:t>
            </a:r>
          </a:p>
          <a:p>
            <a:r>
              <a:rPr lang="en-US" smtClean="0"/>
              <a:t>Information sharing &amp; Advocacy</a:t>
            </a:r>
          </a:p>
          <a:p>
            <a:r>
              <a:rPr lang="en-US" smtClean="0"/>
              <a:t>Identification, research &amp; advancement of best practices</a:t>
            </a:r>
          </a:p>
          <a:p>
            <a:r>
              <a:rPr lang="en-US" smtClean="0"/>
              <a:t>Leveraging common issues with decision makers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Collegial Collaboration in a Competitive Environment&amp;quot;&quot;/&gt;&lt;property id=&quot;20307&quot; value=&quot;258&quot;/&gt;&lt;/object&gt;&lt;object type=&quot;3&quot; unique_id=&quot;10005&quot;&gt;&lt;property id=&quot;20148&quot; value=&quot;5&quot;/&gt;&lt;property id=&quot;20300&quot; value=&quot;Slide 2 - &amp;quot;Panel Introductions&amp;amp;#x09;&amp;quot;&quot;/&gt;&lt;property id=&quot;20307&quot; value=&quot;265&quot;/&gt;&lt;/object&gt;&lt;object type=&quot;3&quot; unique_id=&quot;10006&quot;&gt;&lt;property id=&quot;20148&quot; value=&quot;5&quot;/&gt;&lt;property id=&quot;20300&quot; value=&quot;Slide 3&quot;/&gt;&lt;property id=&quot;20307&quot; value=&quot;256&quot;/&gt;&lt;/object&gt;&lt;object type=&quot;3&quot; unique_id=&quot;10007&quot;&gt;&lt;property id=&quot;20148&quot; value=&quot;5&quot;/&gt;&lt;property id=&quot;20300&quot; value=&quot;Slide 4&quot;/&gt;&lt;property id=&quot;20307&quot; value=&quot;257&quot;/&gt;&lt;/object&gt;&lt;object type=&quot;3&quot; unique_id=&quot;10008&quot;&gt;&lt;property id=&quot;20148&quot; value=&quot;5&quot;/&gt;&lt;property id=&quot;20300&quot; value=&quot;Slide 5 - &amp;quot;HOPE&amp;quot;&quot;/&gt;&lt;property id=&quot;20307&quot; value=&quot;259&quot;/&gt;&lt;/object&gt;&lt;object type=&quot;3&quot; unique_id=&quot;10009&quot;&gt;&lt;property id=&quot;20148&quot; value=&quot;5&quot;/&gt;&lt;property id=&quot;20300&quot; value=&quot;Slide 6 - &amp;quot;Cyberfamilies&amp;quot;&quot;/&gt;&lt;property id=&quot;20307&quot; value=&quot;260&quot;/&gt;&lt;/object&gt;&lt;object type=&quot;3&quot; unique_id=&quot;10010&quot;&gt;&lt;property id=&quot;20148&quot; value=&quot;5&quot;/&gt;&lt;property id=&quot;20300&quot; value=&quot;Slide 7 - &amp;quot;What we do&amp;quot;&quot;/&gt;&lt;property id=&quot;20307&quot; value=&quot;263&quot;/&gt;&lt;/object&gt;&lt;object type=&quot;3&quot; unique_id=&quot;10011&quot;&gt;&lt;property id=&quot;20148&quot; value=&quot;5&quot;/&gt;&lt;property id=&quot;20300&quot; value=&quot;Slide 8 - &amp;quot;Members&amp;quot;&quot;/&gt;&lt;property id=&quot;20307&quot; value=&quot;264&quot;/&gt;&lt;/object&gt;&lt;object type=&quot;3&quot; unique_id=&quot;10012&quot;&gt;&lt;property id=&quot;20148&quot; value=&quot;5&quot;/&gt;&lt;property id=&quot;20300&quot; value=&quot;Slide 9&quot;/&gt;&lt;property id=&quot;20307&quot; value=&quot;262&quot;/&gt;&lt;/object&gt;&lt;object type=&quot;3&quot; unique_id=&quot;10013&quot;&gt;&lt;property id=&quot;20148&quot; value=&quot;5&quot;/&gt;&lt;property id=&quot;20300&quot; value=&quot;Slide 10&quot;/&gt;&lt;property id=&quot;20307&quot; value=&quot;261&quot;/&gt;&lt;/object&gt;&lt;/object&gt;&lt;/object&gt;&lt;/database&g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2.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3.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4.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docProps/app.xml><?xml version="1.0" encoding="utf-8"?>
<Properties xmlns="http://schemas.openxmlformats.org/officeDocument/2006/extended-properties" xmlns:vt="http://schemas.openxmlformats.org/officeDocument/2006/docPropsVTypes">
  <Template>Concourse</Template>
  <TotalTime>236</TotalTime>
  <Words>702</Words>
  <Application>Microsoft Office PowerPoint</Application>
  <PresentationFormat>On-screen Show (4:3)</PresentationFormat>
  <Paragraphs>98</Paragraphs>
  <Slides>16</Slides>
  <Notes>11</Notes>
  <HiddenSlides>0</HiddenSlides>
  <MMClips>0</MMClips>
  <ScaleCrop>false</ScaleCrop>
  <HeadingPairs>
    <vt:vector size="6" baseType="variant">
      <vt:variant>
        <vt:lpstr>Fonts Used</vt:lpstr>
      </vt:variant>
      <vt:variant>
        <vt:i4>7</vt:i4>
      </vt:variant>
      <vt:variant>
        <vt:lpstr>Design Template</vt:lpstr>
      </vt:variant>
      <vt:variant>
        <vt:i4>8</vt:i4>
      </vt:variant>
      <vt:variant>
        <vt:lpstr>Slide Titles</vt:lpstr>
      </vt:variant>
      <vt:variant>
        <vt:i4>16</vt:i4>
      </vt:variant>
    </vt:vector>
  </HeadingPairs>
  <TitlesOfParts>
    <vt:vector size="31" baseType="lpstr">
      <vt:lpstr>Arial</vt:lpstr>
      <vt:lpstr>Lucida Sans Unicode</vt:lpstr>
      <vt:lpstr>Wingdings 3</vt:lpstr>
      <vt:lpstr>Verdana</vt:lpstr>
      <vt:lpstr>Wingdings 2</vt:lpstr>
      <vt:lpstr>Calibri</vt:lpstr>
      <vt:lpstr>Wingdings</vt:lpstr>
      <vt:lpstr>Concourse</vt:lpstr>
      <vt:lpstr>Concourse</vt:lpstr>
      <vt:lpstr>Concourse</vt:lpstr>
      <vt:lpstr>Concourse</vt:lpstr>
      <vt:lpstr>Concourse</vt:lpstr>
      <vt:lpstr>Concourse</vt:lpstr>
      <vt:lpstr>Concourse</vt: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Judith R. Stokes</dc:creator>
  <cp:lastModifiedBy>Judith R. Stokes</cp:lastModifiedBy>
  <cp:revision>27</cp:revision>
  <dcterms:created xsi:type="dcterms:W3CDTF">2010-10-15T17:09:16Z</dcterms:created>
  <dcterms:modified xsi:type="dcterms:W3CDTF">2010-11-16T20:50:18Z</dcterms:modified>
</cp:coreProperties>
</file>